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A_7DA5252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4"/>
  </p:notesMasterIdLst>
  <p:sldIdLst>
    <p:sldId id="256" r:id="rId2"/>
    <p:sldId id="270" r:id="rId3"/>
    <p:sldId id="257" r:id="rId4"/>
    <p:sldId id="263" r:id="rId5"/>
    <p:sldId id="258" r:id="rId6"/>
    <p:sldId id="264" r:id="rId7"/>
    <p:sldId id="265" r:id="rId8"/>
    <p:sldId id="266" r:id="rId9"/>
    <p:sldId id="269" r:id="rId10"/>
    <p:sldId id="259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modernComment_10A_7DA5252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0C795D-6D2E-42B9-9C9A-DE3B02DCD1C5}" authorId="{95582667-6102-27E7-ED8E-01A166EB4B6B}" created="2024-08-23T09:17:35.862">
    <pc:sldMkLst xmlns:pc="http://schemas.microsoft.com/office/powerpoint/2013/main/command">
      <pc:docMk/>
      <pc:sldMk cId="2107974949" sldId="266"/>
    </pc:sldMkLst>
    <p188:txBody>
      <a:bodyPr/>
      <a:lstStyle/>
      <a:p>
        <a:r>
          <a:rPr lang="en-US"/>
          <a:t>Advantages :
Global coverage: Balloons could be deployed worldwide to reach underserved areas.
Rapid deployment: Balloons could be quickly deployed in response to disasters or emergencies.
Cost-effective: Balloons could offer internet access at a lower cost than traditional infrastructure.
Flexible: Balloons could be moved to different locations as needed.</a:t>
        </a:r>
      </a:p>
    </p188:txBody>
  </p188:cm>
  <p188:cm id="{93927D44-52F1-46D1-8A49-F157CBF6AED3}" authorId="{95582667-6102-27E7-ED8E-01A166EB4B6B}" created="2024-08-23T09:24:20.714">
    <pc:sldMkLst xmlns:pc="http://schemas.microsoft.com/office/powerpoint/2013/main/command">
      <pc:docMk/>
      <pc:sldMk cId="2107974949" sldId="266"/>
    </pc:sldMkLst>
    <p188:txBody>
      <a:bodyPr/>
      <a:lstStyle/>
      <a:p>
        <a:r>
          <a:rPr lang="en-US"/>
          <a:t>limitation : 
Weather Dependence: Balloons were vulnerable to weather conditions, particularly storms and high winds, which could disrupt connectivity.
High Costs: The project involved significant investments in hardware, infrastructure, and maintenance, making it economically challenging to scale.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DD3B58-DE9F-4A74-BED8-BF132272F73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63EEA267-F91A-4B0B-81F7-A8505F0A898B}">
      <dgm:prSet phldrT="[Text]"/>
      <dgm:spPr/>
      <dgm:t>
        <a:bodyPr/>
        <a:lstStyle/>
        <a:p>
          <a:r>
            <a:rPr lang="en-US" b="1" dirty="0"/>
            <a:t>Control Center &amp; Server</a:t>
          </a:r>
        </a:p>
      </dgm:t>
    </dgm:pt>
    <dgm:pt modelId="{8DA10EDB-5E4A-403A-BAF2-880C38A5338D}" type="parTrans" cxnId="{C88A26E9-41E7-4D09-99C4-752ADE8D74DF}">
      <dgm:prSet/>
      <dgm:spPr/>
      <dgm:t>
        <a:bodyPr/>
        <a:lstStyle/>
        <a:p>
          <a:endParaRPr lang="en-US"/>
        </a:p>
      </dgm:t>
    </dgm:pt>
    <dgm:pt modelId="{274E7456-71B4-4CCE-914A-99D049B05B58}" type="sibTrans" cxnId="{C88A26E9-41E7-4D09-99C4-752ADE8D74DF}">
      <dgm:prSet/>
      <dgm:spPr/>
      <dgm:t>
        <a:bodyPr/>
        <a:lstStyle/>
        <a:p>
          <a:endParaRPr lang="en-US"/>
        </a:p>
      </dgm:t>
    </dgm:pt>
    <dgm:pt modelId="{0A11F8E7-9B97-4F8F-A43D-BB12B80A7598}">
      <dgm:prSet phldrT="[Text]"/>
      <dgm:spPr/>
      <dgm:t>
        <a:bodyPr/>
        <a:lstStyle/>
        <a:p>
          <a:r>
            <a:rPr lang="en-US" b="1" dirty="0"/>
            <a:t>Ground Station</a:t>
          </a:r>
        </a:p>
      </dgm:t>
    </dgm:pt>
    <dgm:pt modelId="{D0370CD8-F8C7-4E7C-8CDA-4BECEF63B6F5}" type="parTrans" cxnId="{D9D46068-787B-44E7-B7A5-18DF73AF4D00}">
      <dgm:prSet/>
      <dgm:spPr/>
      <dgm:t>
        <a:bodyPr/>
        <a:lstStyle/>
        <a:p>
          <a:endParaRPr lang="en-US"/>
        </a:p>
      </dgm:t>
    </dgm:pt>
    <dgm:pt modelId="{340715C4-75C8-4348-8298-0D553923984B}" type="sibTrans" cxnId="{D9D46068-787B-44E7-B7A5-18DF73AF4D00}">
      <dgm:prSet/>
      <dgm:spPr/>
      <dgm:t>
        <a:bodyPr/>
        <a:lstStyle/>
        <a:p>
          <a:endParaRPr lang="en-US"/>
        </a:p>
      </dgm:t>
    </dgm:pt>
    <dgm:pt modelId="{F0778842-625F-499D-A7F6-173F1F691B4F}">
      <dgm:prSet/>
      <dgm:spPr/>
      <dgm:t>
        <a:bodyPr/>
        <a:lstStyle/>
        <a:p>
          <a:r>
            <a:rPr lang="en-US" b="1" dirty="0"/>
            <a:t>Network Of Balloons</a:t>
          </a:r>
        </a:p>
      </dgm:t>
    </dgm:pt>
    <dgm:pt modelId="{17AB1CC0-DEBE-465A-861C-63A1CED9269B}" type="parTrans" cxnId="{39E4CAD1-FF8B-4F57-8500-CCC1E135FFC9}">
      <dgm:prSet/>
      <dgm:spPr/>
      <dgm:t>
        <a:bodyPr/>
        <a:lstStyle/>
        <a:p>
          <a:endParaRPr lang="en-US"/>
        </a:p>
      </dgm:t>
    </dgm:pt>
    <dgm:pt modelId="{6F1F7474-8485-4117-BC70-6382BA0CFA77}" type="sibTrans" cxnId="{39E4CAD1-FF8B-4F57-8500-CCC1E135FFC9}">
      <dgm:prSet/>
      <dgm:spPr/>
      <dgm:t>
        <a:bodyPr/>
        <a:lstStyle/>
        <a:p>
          <a:endParaRPr lang="en-US"/>
        </a:p>
      </dgm:t>
    </dgm:pt>
    <dgm:pt modelId="{4547191B-69F7-44D7-BCC8-E747AA177791}">
      <dgm:prSet phldrT="[Text]"/>
      <dgm:spPr/>
      <dgm:t>
        <a:bodyPr/>
        <a:lstStyle/>
        <a:p>
          <a:r>
            <a:rPr lang="en-US" b="1" dirty="0"/>
            <a:t>Customer’s</a:t>
          </a:r>
        </a:p>
        <a:p>
          <a:r>
            <a:rPr lang="en-US" b="1" dirty="0"/>
            <a:t>LTE Receiver</a:t>
          </a:r>
        </a:p>
      </dgm:t>
    </dgm:pt>
    <dgm:pt modelId="{55C11541-7B31-49CE-BE9F-5CDDA01F541B}" type="parTrans" cxnId="{4B28317D-29F8-412D-BE31-B044EE7B7E86}">
      <dgm:prSet/>
      <dgm:spPr/>
      <dgm:t>
        <a:bodyPr/>
        <a:lstStyle/>
        <a:p>
          <a:endParaRPr lang="en-US"/>
        </a:p>
      </dgm:t>
    </dgm:pt>
    <dgm:pt modelId="{BC5537B6-5055-46BA-AFDA-041F48B87818}" type="sibTrans" cxnId="{4B28317D-29F8-412D-BE31-B044EE7B7E86}">
      <dgm:prSet/>
      <dgm:spPr/>
      <dgm:t>
        <a:bodyPr/>
        <a:lstStyle/>
        <a:p>
          <a:endParaRPr lang="en-US"/>
        </a:p>
      </dgm:t>
    </dgm:pt>
    <dgm:pt modelId="{5F0F5AF8-0762-4CBB-87FB-312B18BAF9BA}" type="pres">
      <dgm:prSet presAssocID="{6FDD3B58-DE9F-4A74-BED8-BF132272F73F}" presName="linearFlow" presStyleCnt="0">
        <dgm:presLayoutVars>
          <dgm:resizeHandles val="exact"/>
        </dgm:presLayoutVars>
      </dgm:prSet>
      <dgm:spPr/>
    </dgm:pt>
    <dgm:pt modelId="{72EECB2C-B234-4846-9C64-84B3976FD190}" type="pres">
      <dgm:prSet presAssocID="{63EEA267-F91A-4B0B-81F7-A8505F0A898B}" presName="node" presStyleLbl="node1" presStyleIdx="0" presStyleCnt="4">
        <dgm:presLayoutVars>
          <dgm:bulletEnabled val="1"/>
        </dgm:presLayoutVars>
      </dgm:prSet>
      <dgm:spPr/>
    </dgm:pt>
    <dgm:pt modelId="{58CFE939-3F57-4583-9E8F-B5B367C53BB7}" type="pres">
      <dgm:prSet presAssocID="{274E7456-71B4-4CCE-914A-99D049B05B58}" presName="sibTrans" presStyleLbl="sibTrans2D1" presStyleIdx="0" presStyleCnt="3"/>
      <dgm:spPr/>
    </dgm:pt>
    <dgm:pt modelId="{1D57C3F7-9677-401F-9E88-F08FE4970E12}" type="pres">
      <dgm:prSet presAssocID="{274E7456-71B4-4CCE-914A-99D049B05B58}" presName="connectorText" presStyleLbl="sibTrans2D1" presStyleIdx="0" presStyleCnt="3"/>
      <dgm:spPr/>
    </dgm:pt>
    <dgm:pt modelId="{B1480F4A-1D39-4F44-A19C-438F05D71093}" type="pres">
      <dgm:prSet presAssocID="{0A11F8E7-9B97-4F8F-A43D-BB12B80A7598}" presName="node" presStyleLbl="node1" presStyleIdx="1" presStyleCnt="4" custLinFactNeighborX="-769" custLinFactNeighborY="2485">
        <dgm:presLayoutVars>
          <dgm:bulletEnabled val="1"/>
        </dgm:presLayoutVars>
      </dgm:prSet>
      <dgm:spPr/>
    </dgm:pt>
    <dgm:pt modelId="{53C9C924-4882-4FEA-ACB4-4EC5F2DC4486}" type="pres">
      <dgm:prSet presAssocID="{340715C4-75C8-4348-8298-0D553923984B}" presName="sibTrans" presStyleLbl="sibTrans2D1" presStyleIdx="1" presStyleCnt="3" custAng="21564914"/>
      <dgm:spPr/>
    </dgm:pt>
    <dgm:pt modelId="{4CF7EBC7-00CF-4FF4-B72B-C23E0382389A}" type="pres">
      <dgm:prSet presAssocID="{340715C4-75C8-4348-8298-0D553923984B}" presName="connectorText" presStyleLbl="sibTrans2D1" presStyleIdx="1" presStyleCnt="3"/>
      <dgm:spPr/>
    </dgm:pt>
    <dgm:pt modelId="{A0EC1A12-2188-4D9E-9987-A39A08872CC0}" type="pres">
      <dgm:prSet presAssocID="{F0778842-625F-499D-A7F6-173F1F691B4F}" presName="node" presStyleLbl="node1" presStyleIdx="2" presStyleCnt="4" custLinFactNeighborX="-1081" custLinFactNeighborY="2331">
        <dgm:presLayoutVars>
          <dgm:bulletEnabled val="1"/>
        </dgm:presLayoutVars>
      </dgm:prSet>
      <dgm:spPr/>
    </dgm:pt>
    <dgm:pt modelId="{CF6EAA2C-8922-49EB-8B38-8A04A75D7E8F}" type="pres">
      <dgm:prSet presAssocID="{6F1F7474-8485-4117-BC70-6382BA0CFA77}" presName="sibTrans" presStyleLbl="sibTrans2D1" presStyleIdx="2" presStyleCnt="3"/>
      <dgm:spPr/>
    </dgm:pt>
    <dgm:pt modelId="{F19B7769-F85D-4B42-9F56-8A9DB45580D3}" type="pres">
      <dgm:prSet presAssocID="{6F1F7474-8485-4117-BC70-6382BA0CFA77}" presName="connectorText" presStyleLbl="sibTrans2D1" presStyleIdx="2" presStyleCnt="3"/>
      <dgm:spPr/>
    </dgm:pt>
    <dgm:pt modelId="{8E1B632C-E226-447A-9FE2-4DCCC0731EA8}" type="pres">
      <dgm:prSet presAssocID="{4547191B-69F7-44D7-BCC8-E747AA177791}" presName="node" presStyleLbl="node1" presStyleIdx="3" presStyleCnt="4" custLinFactNeighborX="998" custLinFactNeighborY="36537">
        <dgm:presLayoutVars>
          <dgm:bulletEnabled val="1"/>
        </dgm:presLayoutVars>
      </dgm:prSet>
      <dgm:spPr/>
    </dgm:pt>
  </dgm:ptLst>
  <dgm:cxnLst>
    <dgm:cxn modelId="{D2B39F0C-E55E-48B8-B8C2-EA34AD83FCFB}" type="presOf" srcId="{0A11F8E7-9B97-4F8F-A43D-BB12B80A7598}" destId="{B1480F4A-1D39-4F44-A19C-438F05D71093}" srcOrd="0" destOrd="0" presId="urn:microsoft.com/office/officeart/2005/8/layout/process2"/>
    <dgm:cxn modelId="{6559CF18-EDA5-4407-978D-06A633CA38CF}" type="presOf" srcId="{6FDD3B58-DE9F-4A74-BED8-BF132272F73F}" destId="{5F0F5AF8-0762-4CBB-87FB-312B18BAF9BA}" srcOrd="0" destOrd="0" presId="urn:microsoft.com/office/officeart/2005/8/layout/process2"/>
    <dgm:cxn modelId="{CC300526-7EAE-4A04-9352-F8B94BEBFF92}" type="presOf" srcId="{340715C4-75C8-4348-8298-0D553923984B}" destId="{4CF7EBC7-00CF-4FF4-B72B-C23E0382389A}" srcOrd="1" destOrd="0" presId="urn:microsoft.com/office/officeart/2005/8/layout/process2"/>
    <dgm:cxn modelId="{7A63405C-1200-4879-A157-014FFEEB8311}" type="presOf" srcId="{63EEA267-F91A-4B0B-81F7-A8505F0A898B}" destId="{72EECB2C-B234-4846-9C64-84B3976FD190}" srcOrd="0" destOrd="0" presId="urn:microsoft.com/office/officeart/2005/8/layout/process2"/>
    <dgm:cxn modelId="{0A319542-9358-4449-9B18-F061A00236ED}" type="presOf" srcId="{274E7456-71B4-4CCE-914A-99D049B05B58}" destId="{1D57C3F7-9677-401F-9E88-F08FE4970E12}" srcOrd="1" destOrd="0" presId="urn:microsoft.com/office/officeart/2005/8/layout/process2"/>
    <dgm:cxn modelId="{D87B2944-0678-4D51-9C37-CFBCD6C34F6E}" type="presOf" srcId="{F0778842-625F-499D-A7F6-173F1F691B4F}" destId="{A0EC1A12-2188-4D9E-9987-A39A08872CC0}" srcOrd="0" destOrd="0" presId="urn:microsoft.com/office/officeart/2005/8/layout/process2"/>
    <dgm:cxn modelId="{5F198765-82DD-4E89-BD42-7999C9BB6EE2}" type="presOf" srcId="{4547191B-69F7-44D7-BCC8-E747AA177791}" destId="{8E1B632C-E226-447A-9FE2-4DCCC0731EA8}" srcOrd="0" destOrd="0" presId="urn:microsoft.com/office/officeart/2005/8/layout/process2"/>
    <dgm:cxn modelId="{D9D46068-787B-44E7-B7A5-18DF73AF4D00}" srcId="{6FDD3B58-DE9F-4A74-BED8-BF132272F73F}" destId="{0A11F8E7-9B97-4F8F-A43D-BB12B80A7598}" srcOrd="1" destOrd="0" parTransId="{D0370CD8-F8C7-4E7C-8CDA-4BECEF63B6F5}" sibTransId="{340715C4-75C8-4348-8298-0D553923984B}"/>
    <dgm:cxn modelId="{89124450-F391-445B-B48B-6C9C9DD5D8E1}" type="presOf" srcId="{6F1F7474-8485-4117-BC70-6382BA0CFA77}" destId="{CF6EAA2C-8922-49EB-8B38-8A04A75D7E8F}" srcOrd="0" destOrd="0" presId="urn:microsoft.com/office/officeart/2005/8/layout/process2"/>
    <dgm:cxn modelId="{4B28317D-29F8-412D-BE31-B044EE7B7E86}" srcId="{6FDD3B58-DE9F-4A74-BED8-BF132272F73F}" destId="{4547191B-69F7-44D7-BCC8-E747AA177791}" srcOrd="3" destOrd="0" parTransId="{55C11541-7B31-49CE-BE9F-5CDDA01F541B}" sibTransId="{BC5537B6-5055-46BA-AFDA-041F48B87818}"/>
    <dgm:cxn modelId="{87885F9F-5223-41BB-B87B-1AD5DB70DDB7}" type="presOf" srcId="{340715C4-75C8-4348-8298-0D553923984B}" destId="{53C9C924-4882-4FEA-ACB4-4EC5F2DC4486}" srcOrd="0" destOrd="0" presId="urn:microsoft.com/office/officeart/2005/8/layout/process2"/>
    <dgm:cxn modelId="{6CF2DDAD-6297-4EE7-94CA-0A89AC09B1E9}" type="presOf" srcId="{6F1F7474-8485-4117-BC70-6382BA0CFA77}" destId="{F19B7769-F85D-4B42-9F56-8A9DB45580D3}" srcOrd="1" destOrd="0" presId="urn:microsoft.com/office/officeart/2005/8/layout/process2"/>
    <dgm:cxn modelId="{1F5BA5BD-6CCD-4A03-AB86-4E3868B0483D}" type="presOf" srcId="{274E7456-71B4-4CCE-914A-99D049B05B58}" destId="{58CFE939-3F57-4583-9E8F-B5B367C53BB7}" srcOrd="0" destOrd="0" presId="urn:microsoft.com/office/officeart/2005/8/layout/process2"/>
    <dgm:cxn modelId="{39E4CAD1-FF8B-4F57-8500-CCC1E135FFC9}" srcId="{6FDD3B58-DE9F-4A74-BED8-BF132272F73F}" destId="{F0778842-625F-499D-A7F6-173F1F691B4F}" srcOrd="2" destOrd="0" parTransId="{17AB1CC0-DEBE-465A-861C-63A1CED9269B}" sibTransId="{6F1F7474-8485-4117-BC70-6382BA0CFA77}"/>
    <dgm:cxn modelId="{C88A26E9-41E7-4D09-99C4-752ADE8D74DF}" srcId="{6FDD3B58-DE9F-4A74-BED8-BF132272F73F}" destId="{63EEA267-F91A-4B0B-81F7-A8505F0A898B}" srcOrd="0" destOrd="0" parTransId="{8DA10EDB-5E4A-403A-BAF2-880C38A5338D}" sibTransId="{274E7456-71B4-4CCE-914A-99D049B05B58}"/>
    <dgm:cxn modelId="{33F9636F-8D85-4975-A71D-8B57A54F29D0}" type="presParOf" srcId="{5F0F5AF8-0762-4CBB-87FB-312B18BAF9BA}" destId="{72EECB2C-B234-4846-9C64-84B3976FD190}" srcOrd="0" destOrd="0" presId="urn:microsoft.com/office/officeart/2005/8/layout/process2"/>
    <dgm:cxn modelId="{159E04C7-EF89-4C88-8D5C-4AFECDEC8C73}" type="presParOf" srcId="{5F0F5AF8-0762-4CBB-87FB-312B18BAF9BA}" destId="{58CFE939-3F57-4583-9E8F-B5B367C53BB7}" srcOrd="1" destOrd="0" presId="urn:microsoft.com/office/officeart/2005/8/layout/process2"/>
    <dgm:cxn modelId="{79E28EAA-A8D7-4649-9D14-642D8A13C69C}" type="presParOf" srcId="{58CFE939-3F57-4583-9E8F-B5B367C53BB7}" destId="{1D57C3F7-9677-401F-9E88-F08FE4970E12}" srcOrd="0" destOrd="0" presId="urn:microsoft.com/office/officeart/2005/8/layout/process2"/>
    <dgm:cxn modelId="{E49A5822-DCB1-483E-A485-D78417CDCD9B}" type="presParOf" srcId="{5F0F5AF8-0762-4CBB-87FB-312B18BAF9BA}" destId="{B1480F4A-1D39-4F44-A19C-438F05D71093}" srcOrd="2" destOrd="0" presId="urn:microsoft.com/office/officeart/2005/8/layout/process2"/>
    <dgm:cxn modelId="{5CA67D69-167D-4A7F-B2A6-A48D55B8D541}" type="presParOf" srcId="{5F0F5AF8-0762-4CBB-87FB-312B18BAF9BA}" destId="{53C9C924-4882-4FEA-ACB4-4EC5F2DC4486}" srcOrd="3" destOrd="0" presId="urn:microsoft.com/office/officeart/2005/8/layout/process2"/>
    <dgm:cxn modelId="{751B3B54-F433-4F97-91BC-92DCAEBC258C}" type="presParOf" srcId="{53C9C924-4882-4FEA-ACB4-4EC5F2DC4486}" destId="{4CF7EBC7-00CF-4FF4-B72B-C23E0382389A}" srcOrd="0" destOrd="0" presId="urn:microsoft.com/office/officeart/2005/8/layout/process2"/>
    <dgm:cxn modelId="{77376E46-3427-43CF-998C-4360388E49CB}" type="presParOf" srcId="{5F0F5AF8-0762-4CBB-87FB-312B18BAF9BA}" destId="{A0EC1A12-2188-4D9E-9987-A39A08872CC0}" srcOrd="4" destOrd="0" presId="urn:microsoft.com/office/officeart/2005/8/layout/process2"/>
    <dgm:cxn modelId="{25942BB0-E5D1-4C6F-A497-56F81DFFA1EB}" type="presParOf" srcId="{5F0F5AF8-0762-4CBB-87FB-312B18BAF9BA}" destId="{CF6EAA2C-8922-49EB-8B38-8A04A75D7E8F}" srcOrd="5" destOrd="0" presId="urn:microsoft.com/office/officeart/2005/8/layout/process2"/>
    <dgm:cxn modelId="{19D667B6-D2E1-42D5-8961-69E0AB5F41CD}" type="presParOf" srcId="{CF6EAA2C-8922-49EB-8B38-8A04A75D7E8F}" destId="{F19B7769-F85D-4B42-9F56-8A9DB45580D3}" srcOrd="0" destOrd="0" presId="urn:microsoft.com/office/officeart/2005/8/layout/process2"/>
    <dgm:cxn modelId="{DA0D9960-B21F-47EB-9479-C92B991C1C59}" type="presParOf" srcId="{5F0F5AF8-0762-4CBB-87FB-312B18BAF9BA}" destId="{8E1B632C-E226-447A-9FE2-4DCCC0731EA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ECB2C-B234-4846-9C64-84B3976FD190}">
      <dsp:nvSpPr>
        <dsp:cNvPr id="0" name=""/>
        <dsp:cNvSpPr/>
      </dsp:nvSpPr>
      <dsp:spPr>
        <a:xfrm>
          <a:off x="1068813" y="2672"/>
          <a:ext cx="1789188" cy="99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Control Center &amp; Server</a:t>
          </a:r>
        </a:p>
      </dsp:txBody>
      <dsp:txXfrm>
        <a:off x="1097926" y="31785"/>
        <a:ext cx="1730962" cy="935767"/>
      </dsp:txXfrm>
    </dsp:sp>
    <dsp:sp modelId="{58CFE939-3F57-4583-9E8F-B5B367C53BB7}">
      <dsp:nvSpPr>
        <dsp:cNvPr id="0" name=""/>
        <dsp:cNvSpPr/>
      </dsp:nvSpPr>
      <dsp:spPr>
        <a:xfrm rot="5431462">
          <a:off x="1765514" y="1027690"/>
          <a:ext cx="382026" cy="4472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822862" y="1060327"/>
        <a:ext cx="268379" cy="267418"/>
      </dsp:txXfrm>
    </dsp:sp>
    <dsp:sp modelId="{B1480F4A-1D39-4F44-A19C-438F05D71093}">
      <dsp:nvSpPr>
        <dsp:cNvPr id="0" name=""/>
        <dsp:cNvSpPr/>
      </dsp:nvSpPr>
      <dsp:spPr>
        <a:xfrm>
          <a:off x="1055054" y="1506012"/>
          <a:ext cx="1789188" cy="99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Ground Station</a:t>
          </a:r>
        </a:p>
      </dsp:txBody>
      <dsp:txXfrm>
        <a:off x="1084167" y="1535125"/>
        <a:ext cx="1730962" cy="935767"/>
      </dsp:txXfrm>
    </dsp:sp>
    <dsp:sp modelId="{53C9C924-4882-4FEA-ACB4-4EC5F2DC4486}">
      <dsp:nvSpPr>
        <dsp:cNvPr id="0" name=""/>
        <dsp:cNvSpPr/>
      </dsp:nvSpPr>
      <dsp:spPr>
        <a:xfrm rot="5377791">
          <a:off x="1760769" y="2524473"/>
          <a:ext cx="372176" cy="4472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812307" y="2562035"/>
        <a:ext cx="268379" cy="260523"/>
      </dsp:txXfrm>
    </dsp:sp>
    <dsp:sp modelId="{A0EC1A12-2188-4D9E-9987-A39A08872CC0}">
      <dsp:nvSpPr>
        <dsp:cNvPr id="0" name=""/>
        <dsp:cNvSpPr/>
      </dsp:nvSpPr>
      <dsp:spPr>
        <a:xfrm>
          <a:off x="1049472" y="2996237"/>
          <a:ext cx="1789188" cy="99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Network Of Balloons</a:t>
          </a:r>
        </a:p>
      </dsp:txBody>
      <dsp:txXfrm>
        <a:off x="1078585" y="3025350"/>
        <a:ext cx="1730962" cy="935767"/>
      </dsp:txXfrm>
    </dsp:sp>
    <dsp:sp modelId="{CF6EAA2C-8922-49EB-8B38-8A04A75D7E8F}">
      <dsp:nvSpPr>
        <dsp:cNvPr id="0" name=""/>
        <dsp:cNvSpPr/>
      </dsp:nvSpPr>
      <dsp:spPr>
        <a:xfrm rot="5313737">
          <a:off x="1779575" y="4010624"/>
          <a:ext cx="366178" cy="4472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827096" y="4051201"/>
        <a:ext cx="268379" cy="256325"/>
      </dsp:txXfrm>
    </dsp:sp>
    <dsp:sp modelId="{8E1B632C-E226-447A-9FE2-4DCCC0731EA8}">
      <dsp:nvSpPr>
        <dsp:cNvPr id="0" name=""/>
        <dsp:cNvSpPr/>
      </dsp:nvSpPr>
      <dsp:spPr>
        <a:xfrm>
          <a:off x="1086669" y="4478314"/>
          <a:ext cx="1789188" cy="993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Customer’s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LTE Receiver</a:t>
          </a:r>
        </a:p>
      </dsp:txBody>
      <dsp:txXfrm>
        <a:off x="1115782" y="4507427"/>
        <a:ext cx="1730962" cy="935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D366C-FD16-439B-AA3E-73F160C30C8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614D6-E3F7-4ABA-878F-BE8848B66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2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614D6-E3F7-4ABA-878F-BE8848B66B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5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E2F9-C195-AEAB-AD42-1D080F1E1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488D0-BC54-ADEA-7533-718A1CA49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F91C2-9792-BF3C-CB94-80B8604D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A96D-DC63-42C9-ACE8-722F0964C3E9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AAFB2-CCF8-7B25-8AE4-E668DE76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555D5-0D12-81D8-9BF2-FB4361CC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1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1552-B447-4804-2920-F67B5DAB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8C183-C948-23A0-D23D-88D274397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6FCCF-2174-E225-6479-F8FE4295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0750-9C96-4CED-A76B-A0F8F6FF696A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E7D44-8010-4D4E-3CD8-F777A3EA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F737A-8803-2716-071F-5B0392D7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4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46846F-DE8C-DB31-F3F6-A173B44B8D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5205E-FBCC-DAEB-6F8A-72BFEDF3F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E83C7-9ECE-A0C8-B215-1CC4DFE2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24DA-BDED-4002-9923-802D53F9A1E5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B5EB-02C4-C4BB-DB67-B6B95A9A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9E9BC-8CC6-1649-EC4F-BBFC4A29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8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2C898-4632-079B-3DF4-9DB69B80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36CF-C4D6-275D-6291-3AC9A226D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A9400-9504-EECA-B253-C4F4379A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97B5-4723-4FD5-9678-9775B3BADF30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45D3A-52CB-C802-4193-36ACBD5B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CD7D9-C259-5A82-E2F2-6D66EE2C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9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FB82-CD84-B8B1-B167-ED6FA836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F543-BA5D-BF46-24AA-5864BFD7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84263-11F0-1181-1B42-1B905C3E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782F-F430-4797-A0DA-B6B99D6A9F10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A14BF-BF61-4D94-94D7-FCAB884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AF322-9DB0-531B-14A9-2F30B978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6D61-B169-61F7-1F70-28719F2C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554BF-5D91-2D22-8A53-C8D0BDB49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710B0-AFCF-731F-25AA-CA0DA934A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2C846-1181-AC7B-2DEF-3F697AE3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7B7A-B280-487D-8FD0-C568C7F5123D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39FD7-CAA4-FD96-75B7-86DEBA21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43840-5B5E-79E6-3DA6-454A262E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722F-785D-9FAA-37E4-0AA6473A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E4756-480F-F092-62E0-F81A9E11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6E9B2-AAD1-96FA-6177-0108321BB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0ACEE-E57A-B218-6B07-669B09A12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90343-5004-680F-791D-0B4D5C730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77ABE-4675-ED9E-F423-58E58A21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96F7-A830-4FC9-8B50-357C6637C340}" type="datetime1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39573-16DA-BA46-A20B-273D7603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17633-7261-6C4A-DEE1-062F7FE3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7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DF68-8A81-8E41-4651-985E6140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CBDEF-F6F3-C01C-F506-6E0CCD79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62E20-9C08-4244-9448-13656AFBCCE1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1E1F4-75D7-1A7C-E8CD-CE9CF2FC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66165-465F-B254-858D-6F8D17210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AAB44-FF4F-1B18-2EC7-76F40E36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DAE9-1838-4CF2-8595-6BD6FB0EA893}" type="datetime1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7BC41-EB2C-D18C-96B5-BC7F0D46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67066-FD74-C36D-50C7-2CF65793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350B-C7A3-C1CA-6512-81D18ADC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A969-8B30-4065-2109-A9040CF2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B462C-04BA-F01B-7314-E5AA56A71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6708D-9AC9-3FD3-269D-FA42E299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190A-B087-482E-8350-048302486087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C9F5F-BC75-402C-2EAE-80135A3E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C4727-3E18-0EE5-2AC9-CA74F4C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7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0901-58A4-FFBE-4D3A-4A6EB51A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57117-B99E-FFF9-4CB4-D9D6D3452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FE2F0-A33F-38D6-943B-43631898E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BB4DE-1DEC-9592-E6AA-176E573F4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5BAC-1663-4017-A870-98C81D076771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B2515-243C-C5B6-FFA3-923C4F8B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Sipna COET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C4769-F67A-C2FF-DCB1-CEFA8ED2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D2A147-5A7E-BC94-0D15-A3E19773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48D48-3461-3243-037D-30BE55162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32244-B5C6-8B03-0542-0E2BD0CE4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E114A-42BA-4AB9-B2C6-949A46567F41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0B023-BCFA-F7AB-669E-44D07A7B1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Sipna COET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C928-1DC3-96B0-C833-6E969FA9E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041BA-5EAB-4868-8B9F-2DCA7FC0E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istchurch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urricane_Mari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7DA525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46928C-8CA1-EA5F-D5B1-55D57B0F5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67"/>
          <a:stretch/>
        </p:blipFill>
        <p:spPr>
          <a:xfrm>
            <a:off x="542145" y="149902"/>
            <a:ext cx="1436558" cy="14318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5D5C68-0CF2-F58D-B208-CE9843CADEA7}"/>
              </a:ext>
            </a:extLst>
          </p:cNvPr>
          <p:cNvCxnSpPr>
            <a:cxnSpLocks/>
          </p:cNvCxnSpPr>
          <p:nvPr/>
        </p:nvCxnSpPr>
        <p:spPr>
          <a:xfrm>
            <a:off x="584614" y="2143594"/>
            <a:ext cx="1085287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0FCCEE-EBB1-C0B0-40E5-4755852853AA}"/>
              </a:ext>
            </a:extLst>
          </p:cNvPr>
          <p:cNvSpPr txBox="1"/>
          <p:nvPr/>
        </p:nvSpPr>
        <p:spPr>
          <a:xfrm>
            <a:off x="2453389" y="2728808"/>
            <a:ext cx="728522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Bookman Old Style" panose="02050604050505020204" pitchFamily="18" charset="0"/>
              </a:rPr>
              <a:t>Project Loon</a:t>
            </a:r>
          </a:p>
          <a:p>
            <a:pPr algn="ctr"/>
            <a:r>
              <a:rPr lang="en-US" sz="3500" dirty="0">
                <a:latin typeface="Bookman Old Style" panose="02050604050505020204" pitchFamily="18" charset="0"/>
              </a:rPr>
              <a:t>The Balloon-Powered Internet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32A34-0AEE-F11C-4C68-11C81DFBB6A9}"/>
              </a:ext>
            </a:extLst>
          </p:cNvPr>
          <p:cNvCxnSpPr>
            <a:cxnSpLocks/>
          </p:cNvCxnSpPr>
          <p:nvPr/>
        </p:nvCxnSpPr>
        <p:spPr>
          <a:xfrm>
            <a:off x="587114" y="4949252"/>
            <a:ext cx="1085287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07AEA5C-F64E-37DF-9B65-693691C8CA30}"/>
              </a:ext>
            </a:extLst>
          </p:cNvPr>
          <p:cNvSpPr txBox="1"/>
          <p:nvPr/>
        </p:nvSpPr>
        <p:spPr>
          <a:xfrm>
            <a:off x="524657" y="5186602"/>
            <a:ext cx="5197257" cy="10477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Bookman Old Style" panose="02050604050505020204" pitchFamily="18" charset="0"/>
              </a:rPr>
              <a:t>Presented By : Manish Dhaye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latin typeface="Bookman Old Style"/>
              </a:rPr>
              <a:t>Guided By     : Prof. Neha G. Rathi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D3A3B59-F7F7-003B-12DF-E9500904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CEADC1-E953-682A-4E9B-E830206D3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60"/>
          <a:stretch/>
        </p:blipFill>
        <p:spPr>
          <a:xfrm>
            <a:off x="9548735" y="149902"/>
            <a:ext cx="1603948" cy="1431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F95ED0-AC35-BE69-8ED3-F37B1D79C4C9}"/>
              </a:ext>
            </a:extLst>
          </p:cNvPr>
          <p:cNvSpPr txBox="1"/>
          <p:nvPr/>
        </p:nvSpPr>
        <p:spPr>
          <a:xfrm>
            <a:off x="1978703" y="605238"/>
            <a:ext cx="7596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SIPNA COLLEGE OF ENGINEERING AND TECHNOLOGY </a:t>
            </a:r>
          </a:p>
          <a:p>
            <a:pPr algn="ctr"/>
            <a:r>
              <a:rPr lang="en-US" sz="2000" b="1" dirty="0">
                <a:latin typeface="Bookman Old Style" panose="02050604050505020204" pitchFamily="18" charset="0"/>
              </a:rPr>
              <a:t>AMRAVATI</a:t>
            </a:r>
          </a:p>
        </p:txBody>
      </p:sp>
    </p:spTree>
    <p:extLst>
      <p:ext uri="{BB962C8B-B14F-4D97-AF65-F5344CB8AC3E}">
        <p14:creationId xmlns:p14="http://schemas.microsoft.com/office/powerpoint/2010/main" val="344877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329B2-AE34-7511-BC17-1B669F3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2CA1B-F55A-418E-A879-A6015874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13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98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3CC0CDF-7941-4716-E01D-BA0DC07C61D0}"/>
              </a:ext>
            </a:extLst>
          </p:cNvPr>
          <p:cNvSpPr txBox="1"/>
          <p:nvPr/>
        </p:nvSpPr>
        <p:spPr>
          <a:xfrm>
            <a:off x="239843" y="74952"/>
            <a:ext cx="313900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dirty="0">
                <a:latin typeface="Bookman Old Style"/>
              </a:rPr>
              <a:t>References :</a:t>
            </a:r>
            <a:endParaRPr lang="en-US" sz="3600" b="1" dirty="0">
              <a:latin typeface="Bookman Old Style" panose="02050604050505020204" pitchFamily="18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3E0196-3E59-26CB-DD73-97157EBA24BF}"/>
              </a:ext>
            </a:extLst>
          </p:cNvPr>
          <p:cNvCxnSpPr>
            <a:cxnSpLocks/>
          </p:cNvCxnSpPr>
          <p:nvPr/>
        </p:nvCxnSpPr>
        <p:spPr>
          <a:xfrm flipV="1">
            <a:off x="239843" y="770932"/>
            <a:ext cx="3368782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92B923-24AA-8F9F-FA3B-1629708FF32D}"/>
              </a:ext>
            </a:extLst>
          </p:cNvPr>
          <p:cNvSpPr txBox="1"/>
          <p:nvPr/>
        </p:nvSpPr>
        <p:spPr>
          <a:xfrm>
            <a:off x="234637" y="1371968"/>
            <a:ext cx="11949828" cy="3079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101600" algn="just">
              <a:lnSpc>
                <a:spcPct val="20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[1] N. V. Kadam, A. G. Kadu, and S. S. </a:t>
            </a:r>
            <a:r>
              <a:rPr lang="en-US" sz="2000" dirty="0" err="1">
                <a:latin typeface="Bookman Old Style" panose="02050604050505020204" pitchFamily="18" charset="0"/>
              </a:rPr>
              <a:t>Dhok</a:t>
            </a:r>
            <a:r>
              <a:rPr lang="en-US" sz="2000" dirty="0">
                <a:latin typeface="Bookman Old Style" panose="02050604050505020204" pitchFamily="18" charset="0"/>
              </a:rPr>
              <a:t>, "Internet Through Balloons – A Study,</a:t>
            </a:r>
          </a:p>
          <a:p>
            <a:pPr marR="101600" algn="just">
              <a:lnSpc>
                <a:spcPct val="20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    " Volume 7, Issue 2,February-2016 ISSN 2229-5518 </a:t>
            </a:r>
          </a:p>
          <a:p>
            <a:pPr marR="101600" algn="just">
              <a:lnSpc>
                <a:spcPct val="20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[2] Google Project Loon, https://x.company/projects/loon/ </a:t>
            </a:r>
          </a:p>
          <a:p>
            <a:pPr marR="101600" algn="just">
              <a:lnSpc>
                <a:spcPct val="20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[3] Google Project Loon, YouTube </a:t>
            </a:r>
          </a:p>
          <a:p>
            <a:pPr marR="101600" algn="just">
              <a:lnSpc>
                <a:spcPct val="20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[4] Loon LLC, Wikipedia, https://en.wikipedia.org/wiki/Loon_LLC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AA828-7F64-6006-3814-8D844FCC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82E3BA-2676-3B24-9208-BBF868520066}"/>
              </a:ext>
            </a:extLst>
          </p:cNvPr>
          <p:cNvSpPr txBox="1"/>
          <p:nvPr/>
        </p:nvSpPr>
        <p:spPr>
          <a:xfrm>
            <a:off x="2033613" y="133960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17F41-0B38-4795-A9C0-1BFB7BF53C6D}"/>
              </a:ext>
            </a:extLst>
          </p:cNvPr>
          <p:cNvSpPr txBox="1"/>
          <p:nvPr/>
        </p:nvSpPr>
        <p:spPr>
          <a:xfrm>
            <a:off x="3022977" y="2613392"/>
            <a:ext cx="614604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0" b="1" dirty="0">
                <a:latin typeface="Bernard MT Condensed" panose="02050806060905020404" pitchFamily="18" charset="0"/>
                <a:ea typeface="Calibri"/>
                <a:cs typeface="Calibri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549E59-F2D0-8A3B-AAD7-0175D85C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9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58810-4718-BEC0-5915-6387BE0EA429}"/>
              </a:ext>
            </a:extLst>
          </p:cNvPr>
          <p:cNvSpPr txBox="1"/>
          <p:nvPr/>
        </p:nvSpPr>
        <p:spPr>
          <a:xfrm>
            <a:off x="239843" y="89942"/>
            <a:ext cx="2965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ookman Old Style" panose="02050604050505020204" pitchFamily="18" charset="0"/>
              </a:rPr>
              <a:t>Contents 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0BDC3D-B6AD-DA03-4E1D-3AD3C55479D1}"/>
              </a:ext>
            </a:extLst>
          </p:cNvPr>
          <p:cNvCxnSpPr>
            <a:cxnSpLocks/>
          </p:cNvCxnSpPr>
          <p:nvPr/>
        </p:nvCxnSpPr>
        <p:spPr>
          <a:xfrm>
            <a:off x="239843" y="914403"/>
            <a:ext cx="40173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F03132-3FF5-3045-60D0-F5D92B117B94}"/>
              </a:ext>
            </a:extLst>
          </p:cNvPr>
          <p:cNvSpPr txBox="1"/>
          <p:nvPr/>
        </p:nvSpPr>
        <p:spPr>
          <a:xfrm flipH="1">
            <a:off x="589466" y="1224550"/>
            <a:ext cx="8959269" cy="440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Balloon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Project Loon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Challenges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1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48CC2-7686-4F99-F706-B0BA2AB5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5590" y="6356350"/>
            <a:ext cx="2743200" cy="365125"/>
          </a:xfrm>
        </p:spPr>
        <p:txBody>
          <a:bodyPr/>
          <a:lstStyle/>
          <a:p>
            <a:fld id="{103041BA-5EAB-4868-8B9F-2DCA7FC0EE54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69876-0D11-12D2-6EFE-49F8AEC9F139}"/>
              </a:ext>
            </a:extLst>
          </p:cNvPr>
          <p:cNvSpPr txBox="1"/>
          <p:nvPr/>
        </p:nvSpPr>
        <p:spPr>
          <a:xfrm>
            <a:off x="239843" y="89942"/>
            <a:ext cx="3929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ookman Old Style" panose="02050604050505020204" pitchFamily="18" charset="0"/>
              </a:rPr>
              <a:t>Introduction 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3DECE2-4698-B8EC-A1A4-F9585888A18F}"/>
              </a:ext>
            </a:extLst>
          </p:cNvPr>
          <p:cNvCxnSpPr>
            <a:cxnSpLocks/>
          </p:cNvCxnSpPr>
          <p:nvPr/>
        </p:nvCxnSpPr>
        <p:spPr>
          <a:xfrm>
            <a:off x="239843" y="914403"/>
            <a:ext cx="40173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DBFFA1-C8D2-F3CB-E612-1265F2EF2C94}"/>
              </a:ext>
            </a:extLst>
          </p:cNvPr>
          <p:cNvSpPr txBox="1"/>
          <p:nvPr/>
        </p:nvSpPr>
        <p:spPr>
          <a:xfrm>
            <a:off x="17452" y="1345739"/>
            <a:ext cx="672755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0" dirty="0">
                <a:effectLst/>
                <a:latin typeface="Bookman Old Style"/>
              </a:rPr>
              <a:t>Project Loon </a:t>
            </a:r>
            <a:r>
              <a:rPr lang="en-US" sz="2100" dirty="0">
                <a:latin typeface="Bookman Old Style"/>
              </a:rPr>
              <a:t>-</a:t>
            </a:r>
            <a:r>
              <a:rPr lang="en-US" sz="2100" b="0" i="0" dirty="0">
                <a:effectLst/>
                <a:latin typeface="Bookman Old Style"/>
              </a:rPr>
              <a:t> network of </a:t>
            </a:r>
            <a:r>
              <a:rPr lang="en-US" sz="2100" dirty="0">
                <a:latin typeface="Bookman Old Style"/>
              </a:rPr>
              <a:t>balloons in stratosphere - connect</a:t>
            </a:r>
            <a:r>
              <a:rPr lang="en-US" sz="2100" b="0" i="0" dirty="0">
                <a:effectLst/>
                <a:latin typeface="Bookman Old Style"/>
              </a:rPr>
              <a:t> people in rural areas .</a:t>
            </a:r>
            <a:endParaRPr lang="en-US" sz="2100" dirty="0">
              <a:latin typeface="Bookman Old Styl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522513-D19C-F5D1-965D-5F28FA5AE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67" y="83022"/>
            <a:ext cx="5350732" cy="2773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1088D-0237-D2F5-9F57-4203511CAD86}"/>
              </a:ext>
            </a:extLst>
          </p:cNvPr>
          <p:cNvSpPr txBox="1"/>
          <p:nvPr/>
        </p:nvSpPr>
        <p:spPr>
          <a:xfrm>
            <a:off x="19987" y="2552526"/>
            <a:ext cx="6739345" cy="41549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latin typeface="Bookman Old Style"/>
              </a:rPr>
              <a:t>Developed By : </a:t>
            </a:r>
            <a:r>
              <a:rPr lang="en-US" sz="2100" dirty="0" err="1">
                <a:latin typeface="Bookman Old Style"/>
              </a:rPr>
              <a:t>Alphabet.Inc</a:t>
            </a:r>
            <a:r>
              <a:rPr lang="en-US" sz="2100" dirty="0">
                <a:latin typeface="Bookman Old Style"/>
              </a:rPr>
              <a:t> </a:t>
            </a:r>
            <a:r>
              <a:rPr lang="en-US" sz="1300" dirty="0">
                <a:latin typeface="Bookman Old Style"/>
              </a:rPr>
              <a:t>( Google’s Parent Company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AC41F-3922-8E53-CCDE-BABD01398C94}"/>
              </a:ext>
            </a:extLst>
          </p:cNvPr>
          <p:cNvSpPr txBox="1"/>
          <p:nvPr/>
        </p:nvSpPr>
        <p:spPr>
          <a:xfrm>
            <a:off x="6863582" y="2980811"/>
            <a:ext cx="522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effectLst/>
                <a:latin typeface="Bookman Old Style" panose="02050604050505020204" pitchFamily="18" charset="0"/>
              </a:rPr>
              <a:t>A Loon balloon at the</a:t>
            </a:r>
            <a:r>
              <a:rPr lang="en-US" sz="1200" b="1" i="0" dirty="0">
                <a:solidFill>
                  <a:srgbClr val="0000CC"/>
                </a:solidFill>
                <a:effectLst/>
                <a:latin typeface="Bookman Old Style" panose="02050604050505020204" pitchFamily="18" charset="0"/>
              </a:rPr>
              <a:t> </a:t>
            </a:r>
            <a:r>
              <a:rPr lang="en-US" sz="1200" b="1" i="0" u="none" strike="noStrike" dirty="0">
                <a:solidFill>
                  <a:srgbClr val="0000CC"/>
                </a:solidFill>
                <a:effectLst/>
                <a:latin typeface="Bookman Old Style" panose="02050604050505020204" pitchFamily="18" charset="0"/>
                <a:hlinkClick r:id="rId3" tooltip="Christchur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Christchurch</a:t>
            </a:r>
            <a:r>
              <a:rPr lang="en-US" sz="1200" b="1" i="0" dirty="0">
                <a:solidFill>
                  <a:srgbClr val="0000CC"/>
                </a:solidFill>
                <a:effectLst/>
                <a:latin typeface="Bookman Old Style" panose="02050604050505020204" pitchFamily="18" charset="0"/>
              </a:rPr>
              <a:t> </a:t>
            </a:r>
            <a:r>
              <a:rPr lang="en-US" sz="1200" b="1" i="0" dirty="0">
                <a:effectLst/>
                <a:latin typeface="Bookman Old Style" panose="02050604050505020204" pitchFamily="18" charset="0"/>
              </a:rPr>
              <a:t>launch event in June 2013</a:t>
            </a:r>
            <a:endParaRPr lang="en-US" sz="1200" b="1" dirty="0">
              <a:latin typeface="Bookman Old Style" panose="0205060405050502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BF55E-05B4-8C17-8B60-5093E7CA81A6}"/>
              </a:ext>
            </a:extLst>
          </p:cNvPr>
          <p:cNvSpPr txBox="1"/>
          <p:nvPr/>
        </p:nvSpPr>
        <p:spPr>
          <a:xfrm>
            <a:off x="-1784" y="3701900"/>
            <a:ext cx="11281222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dirty="0">
                <a:latin typeface="Bookman Old Style"/>
              </a:rPr>
              <a:t>Goal :</a:t>
            </a:r>
            <a:r>
              <a:rPr lang="en-US" sz="2100" dirty="0">
                <a:latin typeface="Bookman Old Style"/>
              </a:rPr>
              <a:t> To create a global internet network by providing reliable &amp; affordable </a:t>
            </a:r>
            <a:endParaRPr lang="en-US" dirty="0"/>
          </a:p>
          <a:p>
            <a:r>
              <a:rPr lang="en-US" sz="2100" dirty="0">
                <a:latin typeface="Bookman Old Style"/>
              </a:rPr>
              <a:t>             connectivity to billions of individuals who were previously disconnected. </a:t>
            </a:r>
            <a:endParaRPr lang="en-US" dirty="0">
              <a:ea typeface="Calibri"/>
              <a:cs typeface="Calibri"/>
            </a:endParaRPr>
          </a:p>
          <a:p>
            <a:endParaRPr lang="en-US" sz="2100" dirty="0">
              <a:latin typeface="Bookman Old Style" panose="0205060405050502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EDAF6E-B063-F0A7-610E-7BF5AF8D3BC5}"/>
              </a:ext>
            </a:extLst>
          </p:cNvPr>
          <p:cNvSpPr txBox="1"/>
          <p:nvPr/>
        </p:nvSpPr>
        <p:spPr>
          <a:xfrm>
            <a:off x="19986" y="4861705"/>
            <a:ext cx="11408892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Bookman Old Style"/>
              </a:rPr>
              <a:t>Project Loon was </a:t>
            </a:r>
            <a:r>
              <a:rPr lang="en-US" sz="2100" b="1" dirty="0">
                <a:latin typeface="Bookman Old Style"/>
              </a:rPr>
              <a:t>temporarily discontinued</a:t>
            </a:r>
            <a:r>
              <a:rPr lang="en-US" sz="2100" dirty="0">
                <a:latin typeface="Bookman Old Style"/>
              </a:rPr>
              <a:t> in 2021 due to the cost per area issue</a:t>
            </a:r>
          </a:p>
          <a:p>
            <a:r>
              <a:rPr lang="en-US" sz="2100" dirty="0">
                <a:latin typeface="Bookman Old Style" panose="02050604050505020204" pitchFamily="18" charset="0"/>
              </a:rPr>
              <a:t>   but </a:t>
            </a:r>
            <a:r>
              <a:rPr lang="en-US" sz="2100" b="1" dirty="0">
                <a:latin typeface="Bookman Old Style" panose="02050604050505020204" pitchFamily="18" charset="0"/>
              </a:rPr>
              <a:t>still research and development </a:t>
            </a:r>
            <a:r>
              <a:rPr lang="en-US" sz="2100" dirty="0">
                <a:latin typeface="Bookman Old Style" panose="02050604050505020204" pitchFamily="18" charset="0"/>
              </a:rPr>
              <a:t>is going on to make it more cheaper .</a:t>
            </a:r>
          </a:p>
        </p:txBody>
      </p:sp>
    </p:spTree>
    <p:extLst>
      <p:ext uri="{BB962C8B-B14F-4D97-AF65-F5344CB8AC3E}">
        <p14:creationId xmlns:p14="http://schemas.microsoft.com/office/powerpoint/2010/main" val="421421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67F9AA-0893-4232-B81F-3DD5D32B60C9}"/>
              </a:ext>
            </a:extLst>
          </p:cNvPr>
          <p:cNvSpPr txBox="1"/>
          <p:nvPr/>
        </p:nvSpPr>
        <p:spPr>
          <a:xfrm>
            <a:off x="239843" y="209862"/>
            <a:ext cx="2685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ookman Old Style" panose="02050604050505020204" pitchFamily="18" charset="0"/>
              </a:rPr>
              <a:t>History :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B94A53-183D-D3ED-C3F2-2482B5B8AA0B}"/>
              </a:ext>
            </a:extLst>
          </p:cNvPr>
          <p:cNvCxnSpPr>
            <a:cxnSpLocks/>
          </p:cNvCxnSpPr>
          <p:nvPr/>
        </p:nvCxnSpPr>
        <p:spPr>
          <a:xfrm>
            <a:off x="239843" y="1064301"/>
            <a:ext cx="26853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58A512-4BE2-603A-9A95-E797EE40F6A3}"/>
              </a:ext>
            </a:extLst>
          </p:cNvPr>
          <p:cNvSpPr txBox="1"/>
          <p:nvPr/>
        </p:nvSpPr>
        <p:spPr>
          <a:xfrm>
            <a:off x="236720" y="1474917"/>
            <a:ext cx="99373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highlight>
                  <a:srgbClr val="FFFF00"/>
                </a:highlight>
                <a:latin typeface="Bookman Old Style" panose="02050604050505020204" pitchFamily="18" charset="0"/>
              </a:rPr>
              <a:t>On 14</a:t>
            </a:r>
            <a:r>
              <a:rPr lang="en-US" sz="2200" b="1" baseline="30000" dirty="0">
                <a:highlight>
                  <a:srgbClr val="FFFF00"/>
                </a:highlight>
                <a:latin typeface="Bookman Old Style" panose="02050604050505020204" pitchFamily="18" charset="0"/>
              </a:rPr>
              <a:t>th</a:t>
            </a:r>
            <a:r>
              <a:rPr lang="en-US" sz="2200" b="1" dirty="0">
                <a:highlight>
                  <a:srgbClr val="FFFF00"/>
                </a:highlight>
                <a:latin typeface="Bookman Old Style" panose="02050604050505020204" pitchFamily="18" charset="0"/>
              </a:rPr>
              <a:t> June 2013</a:t>
            </a:r>
            <a:r>
              <a:rPr lang="en-US" sz="2200" dirty="0">
                <a:latin typeface="Bookman Old Style" panose="02050604050505020204" pitchFamily="18" charset="0"/>
              </a:rPr>
              <a:t>, Google announced Loon as an official project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15149-E6D7-06A6-58F7-E3BF863FFDDC}"/>
              </a:ext>
            </a:extLst>
          </p:cNvPr>
          <p:cNvSpPr txBox="1"/>
          <p:nvPr/>
        </p:nvSpPr>
        <p:spPr>
          <a:xfrm>
            <a:off x="236720" y="2561681"/>
            <a:ext cx="11309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highlight>
                  <a:srgbClr val="FFFF00"/>
                </a:highlight>
                <a:latin typeface="Bookman Old Style" panose="02050604050505020204" pitchFamily="18" charset="0"/>
              </a:rPr>
              <a:t>On 16</a:t>
            </a:r>
            <a:r>
              <a:rPr lang="en-US" sz="2200" b="1" baseline="30000" dirty="0">
                <a:highlight>
                  <a:srgbClr val="FFFF00"/>
                </a:highlight>
                <a:latin typeface="Bookman Old Style" panose="02050604050505020204" pitchFamily="18" charset="0"/>
              </a:rPr>
              <a:t>th</a:t>
            </a:r>
            <a:r>
              <a:rPr lang="en-US" sz="2200" b="1" dirty="0">
                <a:highlight>
                  <a:srgbClr val="FFFF00"/>
                </a:highlight>
                <a:latin typeface="Bookman Old Style" panose="02050604050505020204" pitchFamily="18" charset="0"/>
              </a:rPr>
              <a:t> June 2013</a:t>
            </a:r>
            <a:r>
              <a:rPr lang="en-US" sz="2200" dirty="0">
                <a:latin typeface="Bookman Old Style" panose="02050604050505020204" pitchFamily="18" charset="0"/>
              </a:rPr>
              <a:t>, A pilot Experiment happened in New Zealand and about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    30 balloons were launched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9A10C-04CA-243E-BB1C-4D303D9CDE30}"/>
              </a:ext>
            </a:extLst>
          </p:cNvPr>
          <p:cNvSpPr txBox="1"/>
          <p:nvPr/>
        </p:nvSpPr>
        <p:spPr>
          <a:xfrm>
            <a:off x="236720" y="3928029"/>
            <a:ext cx="1000947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highlight>
                  <a:srgbClr val="FFFF00"/>
                </a:highlight>
                <a:latin typeface="Bookman Old Style" panose="02050604050505020204" pitchFamily="18" charset="0"/>
              </a:rPr>
              <a:t>On 6</a:t>
            </a:r>
            <a:r>
              <a:rPr lang="en-US" sz="2200" b="1" baseline="30000" dirty="0">
                <a:highlight>
                  <a:srgbClr val="FFFF00"/>
                </a:highlight>
                <a:latin typeface="Bookman Old Style" panose="02050604050505020204" pitchFamily="18" charset="0"/>
              </a:rPr>
              <a:t>th</a:t>
            </a:r>
            <a:r>
              <a:rPr lang="en-US" sz="2200" b="1" dirty="0">
                <a:highlight>
                  <a:srgbClr val="FFFF00"/>
                </a:highlight>
                <a:latin typeface="Bookman Old Style" panose="02050604050505020204" pitchFamily="18" charset="0"/>
              </a:rPr>
              <a:t> October 2017</a:t>
            </a:r>
            <a:r>
              <a:rPr lang="en-US" sz="2200" dirty="0">
                <a:latin typeface="Bookman Old Style" panose="02050604050505020204" pitchFamily="18" charset="0"/>
              </a:rPr>
              <a:t>, </a:t>
            </a:r>
            <a:r>
              <a:rPr lang="en-US" sz="2200" i="0" dirty="0">
                <a:effectLst/>
                <a:latin typeface="Bookman Old Style" panose="02050604050505020204" pitchFamily="18" charset="0"/>
              </a:rPr>
              <a:t>An emergency LTE coverage was provided to </a:t>
            </a:r>
          </a:p>
          <a:p>
            <a:r>
              <a:rPr lang="en-US" sz="2200" dirty="0">
                <a:latin typeface="Bookman Old Style" panose="02050604050505020204" pitchFamily="18" charset="0"/>
              </a:rPr>
              <a:t>    </a:t>
            </a:r>
            <a:r>
              <a:rPr lang="en-US" sz="2200" i="0" dirty="0">
                <a:effectLst/>
                <a:latin typeface="Bookman Old Style" panose="02050604050505020204" pitchFamily="18" charset="0"/>
              </a:rPr>
              <a:t>Puerto Rico in the aftermath of</a:t>
            </a:r>
            <a:r>
              <a:rPr lang="en-US" sz="2200" i="0" dirty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 </a:t>
            </a:r>
            <a:r>
              <a:rPr lang="en-US" sz="2200" i="0" u="none" strike="noStrike" dirty="0">
                <a:solidFill>
                  <a:srgbClr val="0000CC"/>
                </a:solidFill>
                <a:effectLst/>
                <a:latin typeface="Bookman Old Style" panose="02050604050505020204" pitchFamily="18" charset="0"/>
                <a:hlinkClick r:id="rId2" tooltip="Hurricane Mar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Hurricane Maria</a:t>
            </a:r>
            <a:r>
              <a:rPr lang="en-US" sz="2200" i="0" u="none" strike="noStrike" dirty="0">
                <a:solidFill>
                  <a:srgbClr val="0000CC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lang="en-US" sz="2400" i="0" dirty="0">
                <a:solidFill>
                  <a:srgbClr val="202122"/>
                </a:solidFill>
                <a:effectLst/>
                <a:latin typeface="Bookman Old Style" panose="02050604050505020204" pitchFamily="18" charset="0"/>
              </a:rPr>
              <a:t>.</a:t>
            </a:r>
            <a:endParaRPr lang="en-US" sz="2200" dirty="0">
              <a:latin typeface="Bookman Old Style" panose="0205060405050502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84193-5A67-C128-0EA0-681EE90E19FE}"/>
              </a:ext>
            </a:extLst>
          </p:cNvPr>
          <p:cNvSpPr txBox="1"/>
          <p:nvPr/>
        </p:nvSpPr>
        <p:spPr>
          <a:xfrm>
            <a:off x="236720" y="5351606"/>
            <a:ext cx="125149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highlight>
                  <a:srgbClr val="FFFF00"/>
                </a:highlight>
                <a:latin typeface="Bookman Old Style" panose="02050604050505020204" pitchFamily="18" charset="0"/>
              </a:rPr>
              <a:t>On 21</a:t>
            </a:r>
            <a:r>
              <a:rPr lang="en-US" sz="2000" b="1" baseline="30000" dirty="0">
                <a:highlight>
                  <a:srgbClr val="FFFF00"/>
                </a:highlight>
                <a:latin typeface="Bookman Old Style" panose="02050604050505020204" pitchFamily="18" charset="0"/>
              </a:rPr>
              <a:t>th</a:t>
            </a:r>
            <a:r>
              <a:rPr lang="en-US" sz="2000" b="1" dirty="0">
                <a:highlight>
                  <a:srgbClr val="FFFF00"/>
                </a:highlight>
                <a:latin typeface="Bookman Old Style" panose="02050604050505020204" pitchFamily="18" charset="0"/>
              </a:rPr>
              <a:t> January 2021</a:t>
            </a:r>
            <a:r>
              <a:rPr lang="en-US" sz="2000" dirty="0">
                <a:latin typeface="Bookman Old Style" panose="02050604050505020204" pitchFamily="18" charset="0"/>
              </a:rPr>
              <a:t>, Alphabet </a:t>
            </a:r>
            <a:r>
              <a:rPr lang="en-US" sz="2000" i="0" dirty="0">
                <a:effectLst/>
                <a:latin typeface="Bookman Old Style" panose="02050604050505020204" pitchFamily="18" charset="0"/>
              </a:rPr>
              <a:t>announced that Loon would be temporarily Discontinued.</a:t>
            </a:r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87414-49AA-A467-8578-45CB5E7E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39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DF899-105D-837B-616A-4471BCF4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4660D3-FDF3-BDFF-0524-BB13B008F037}"/>
              </a:ext>
            </a:extLst>
          </p:cNvPr>
          <p:cNvSpPr txBox="1"/>
          <p:nvPr/>
        </p:nvSpPr>
        <p:spPr>
          <a:xfrm>
            <a:off x="164893" y="14992"/>
            <a:ext cx="6043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ookman Old Style" panose="02050604050505020204" pitchFamily="18" charset="0"/>
              </a:rPr>
              <a:t>Structure Of Balloon 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4440EE-B4D3-6DCB-FC50-68B116657DEA}"/>
              </a:ext>
            </a:extLst>
          </p:cNvPr>
          <p:cNvCxnSpPr>
            <a:cxnSpLocks/>
          </p:cNvCxnSpPr>
          <p:nvPr/>
        </p:nvCxnSpPr>
        <p:spPr>
          <a:xfrm>
            <a:off x="239843" y="824463"/>
            <a:ext cx="62059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7A48EDC-2033-E95A-652C-C8C25760A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2" y="986009"/>
            <a:ext cx="4121671" cy="5620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2B1802-6147-CF73-4A80-32116E317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681" y="1740185"/>
            <a:ext cx="6977838" cy="3947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4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62BF9-AEFF-9307-5DF1-AA1771377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13" y="525523"/>
            <a:ext cx="4701087" cy="570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1BB772-11FF-4644-399C-048F8D9AD2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57086"/>
              </p:ext>
            </p:extLst>
          </p:nvPr>
        </p:nvGraphicFramePr>
        <p:xfrm>
          <a:off x="-404735" y="1124262"/>
          <a:ext cx="3926815" cy="5472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FACEE-5FCC-E9CC-E4C9-B096925F79A5}"/>
              </a:ext>
            </a:extLst>
          </p:cNvPr>
          <p:cNvSpPr txBox="1"/>
          <p:nvPr/>
        </p:nvSpPr>
        <p:spPr>
          <a:xfrm>
            <a:off x="1708550" y="2201776"/>
            <a:ext cx="209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Internet Connection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6B335-A0E0-07B7-8A95-6E3705967E30}"/>
              </a:ext>
            </a:extLst>
          </p:cNvPr>
          <p:cNvSpPr txBox="1"/>
          <p:nvPr/>
        </p:nvSpPr>
        <p:spPr>
          <a:xfrm>
            <a:off x="1708550" y="3682392"/>
            <a:ext cx="1345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Signals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D2316-83F6-E6A2-CDC7-B8F05E7D0AD1}"/>
              </a:ext>
            </a:extLst>
          </p:cNvPr>
          <p:cNvSpPr txBox="1"/>
          <p:nvPr/>
        </p:nvSpPr>
        <p:spPr>
          <a:xfrm>
            <a:off x="1708550" y="5167315"/>
            <a:ext cx="111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LTE Signal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2CEC8D-2992-7436-D531-A2CE0D31794C}"/>
              </a:ext>
            </a:extLst>
          </p:cNvPr>
          <p:cNvSpPr/>
          <p:nvPr/>
        </p:nvSpPr>
        <p:spPr>
          <a:xfrm>
            <a:off x="3611923" y="5619956"/>
            <a:ext cx="1695176" cy="9461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E3C15C-4D2F-352B-2A27-0B08ED88F7C7}"/>
              </a:ext>
            </a:extLst>
          </p:cNvPr>
          <p:cNvSpPr txBox="1"/>
          <p:nvPr/>
        </p:nvSpPr>
        <p:spPr>
          <a:xfrm>
            <a:off x="3410250" y="5692934"/>
            <a:ext cx="20985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</a:rPr>
              <a:t>Customer’s</a:t>
            </a:r>
          </a:p>
          <a:p>
            <a:pPr algn="ctr"/>
            <a:r>
              <a:rPr lang="en-US" sz="2300" b="1" dirty="0">
                <a:solidFill>
                  <a:schemeClr val="bg1"/>
                </a:solidFill>
              </a:rPr>
              <a:t>LTE Phone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EEB1DE3-99F3-5E88-B208-1222056CC243}"/>
              </a:ext>
            </a:extLst>
          </p:cNvPr>
          <p:cNvSpPr/>
          <p:nvPr/>
        </p:nvSpPr>
        <p:spPr>
          <a:xfrm>
            <a:off x="2668249" y="5893333"/>
            <a:ext cx="742001" cy="3693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CAF1461-39F7-1638-8512-61A7BB78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270B4-8688-729F-8B8E-D988DC376EA1}"/>
              </a:ext>
            </a:extLst>
          </p:cNvPr>
          <p:cNvSpPr txBox="1"/>
          <p:nvPr/>
        </p:nvSpPr>
        <p:spPr>
          <a:xfrm>
            <a:off x="59963" y="104932"/>
            <a:ext cx="5355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Bookman Old Style" panose="02050604050505020204" pitchFamily="18" charset="0"/>
              </a:rPr>
              <a:t>Working Of Project Loon 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F24190-D28E-8B77-3A11-74A697AAC35F}"/>
              </a:ext>
            </a:extLst>
          </p:cNvPr>
          <p:cNvCxnSpPr>
            <a:cxnSpLocks/>
          </p:cNvCxnSpPr>
          <p:nvPr/>
        </p:nvCxnSpPr>
        <p:spPr>
          <a:xfrm>
            <a:off x="59963" y="824463"/>
            <a:ext cx="57862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4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5E179-B8EF-C42A-F1EC-F59F3CC7C8B9}"/>
              </a:ext>
            </a:extLst>
          </p:cNvPr>
          <p:cNvSpPr txBox="1"/>
          <p:nvPr/>
        </p:nvSpPr>
        <p:spPr>
          <a:xfrm>
            <a:off x="179883" y="44972"/>
            <a:ext cx="68659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Bookman Old Style" panose="02050604050505020204" pitchFamily="18" charset="0"/>
              </a:rPr>
              <a:t>How AI used in Project Loon :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327704-0FF3-B5F2-642D-163D6C783F30}"/>
              </a:ext>
            </a:extLst>
          </p:cNvPr>
          <p:cNvCxnSpPr>
            <a:cxnSpLocks/>
          </p:cNvCxnSpPr>
          <p:nvPr/>
        </p:nvCxnSpPr>
        <p:spPr>
          <a:xfrm>
            <a:off x="179883" y="689549"/>
            <a:ext cx="69854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B32721-BDE7-7AC3-8856-F2FCAD59988A}"/>
              </a:ext>
            </a:extLst>
          </p:cNvPr>
          <p:cNvSpPr txBox="1"/>
          <p:nvPr/>
        </p:nvSpPr>
        <p:spPr>
          <a:xfrm>
            <a:off x="174663" y="1350391"/>
            <a:ext cx="1496241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ookman Old Style"/>
              </a:rPr>
              <a:t>Utilized </a:t>
            </a:r>
            <a:r>
              <a:rPr lang="en-US" sz="2000" b="1" dirty="0">
                <a:latin typeface="Bookman Old Style"/>
              </a:rPr>
              <a:t>Deep Reinforcement Learning (DRL)</a:t>
            </a:r>
            <a:r>
              <a:rPr lang="en-US" sz="2000" dirty="0">
                <a:latin typeface="Bookman Old Style"/>
              </a:rPr>
              <a:t> - navigation of stratospheric balloons 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70940-E0E0-A78B-84DA-9D165575298F}"/>
              </a:ext>
            </a:extLst>
          </p:cNvPr>
          <p:cNvSpPr txBox="1"/>
          <p:nvPr/>
        </p:nvSpPr>
        <p:spPr>
          <a:xfrm>
            <a:off x="174663" y="2312222"/>
            <a:ext cx="1166756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Bookman Old Style"/>
              </a:rPr>
              <a:t>Deep R</a:t>
            </a:r>
            <a:r>
              <a:rPr lang="en-US" sz="2000" b="1" i="0" dirty="0">
                <a:effectLst/>
                <a:latin typeface="Bookman Old Style"/>
              </a:rPr>
              <a:t>einforcement </a:t>
            </a:r>
            <a:r>
              <a:rPr lang="en-US" sz="2000" b="1" dirty="0">
                <a:latin typeface="Bookman Old Style"/>
              </a:rPr>
              <a:t>L</a:t>
            </a:r>
            <a:r>
              <a:rPr lang="en-US" sz="2000" b="1" i="0" dirty="0">
                <a:effectLst/>
                <a:latin typeface="Bookman Old Style"/>
              </a:rPr>
              <a:t>earning (DRL) =</a:t>
            </a:r>
            <a:r>
              <a:rPr lang="en-US" sz="2000" i="0" dirty="0">
                <a:effectLst/>
                <a:latin typeface="Bookman Old Style"/>
              </a:rPr>
              <a:t> Reinforcement Learning + Deep Learning</a:t>
            </a:r>
            <a:endParaRPr lang="en-US" sz="2000" dirty="0">
              <a:latin typeface="Bookman Old Styl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3D538-4C24-0C9B-4ED9-FCCF94B3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EE42C-A661-0EA0-CEB8-199370EFE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97" y="3435665"/>
            <a:ext cx="7607300" cy="2732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049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29EC4A-C1B6-02CE-185F-2B1290B624AB}"/>
              </a:ext>
            </a:extLst>
          </p:cNvPr>
          <p:cNvSpPr txBox="1"/>
          <p:nvPr/>
        </p:nvSpPr>
        <p:spPr>
          <a:xfrm>
            <a:off x="179883" y="659564"/>
            <a:ext cx="31293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Bookman Old Style" panose="02050604050505020204" pitchFamily="18" charset="0"/>
              </a:rPr>
              <a:t>Advantages :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56B208-0572-7A6E-FD0C-640C4E5BA10C}"/>
              </a:ext>
            </a:extLst>
          </p:cNvPr>
          <p:cNvCxnSpPr>
            <a:cxnSpLocks/>
          </p:cNvCxnSpPr>
          <p:nvPr/>
        </p:nvCxnSpPr>
        <p:spPr>
          <a:xfrm>
            <a:off x="179883" y="1326901"/>
            <a:ext cx="3133662" cy="208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606B31-AC38-624E-7B5A-29C6B5B2EE82}"/>
              </a:ext>
            </a:extLst>
          </p:cNvPr>
          <p:cNvSpPr txBox="1"/>
          <p:nvPr/>
        </p:nvSpPr>
        <p:spPr>
          <a:xfrm>
            <a:off x="6086767" y="689544"/>
            <a:ext cx="2996333" cy="6001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300" b="1" dirty="0">
                <a:latin typeface="Bookman Old Style"/>
              </a:rPr>
              <a:t>Challenges :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AF72FF-56B6-E609-03F3-A5B7DB3A1700}"/>
              </a:ext>
            </a:extLst>
          </p:cNvPr>
          <p:cNvCxnSpPr>
            <a:cxnSpLocks/>
          </p:cNvCxnSpPr>
          <p:nvPr/>
        </p:nvCxnSpPr>
        <p:spPr>
          <a:xfrm>
            <a:off x="6086767" y="1338534"/>
            <a:ext cx="3133662" cy="208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32E43A-6F6F-8E95-2F4D-F950F2703F97}"/>
              </a:ext>
            </a:extLst>
          </p:cNvPr>
          <p:cNvSpPr txBox="1"/>
          <p:nvPr/>
        </p:nvSpPr>
        <p:spPr>
          <a:xfrm>
            <a:off x="179883" y="1730251"/>
            <a:ext cx="3926075" cy="2096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ookman Old Style"/>
                <a:ea typeface="+mn-lt"/>
                <a:cs typeface="+mn-lt"/>
              </a:rPr>
              <a:t>Flexible</a:t>
            </a:r>
            <a:endParaRPr lang="en-US" sz="3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ookman Old Style"/>
                <a:ea typeface="+mn-lt"/>
                <a:cs typeface="+mn-lt"/>
              </a:rPr>
              <a:t>Global coverage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ookman Old Style"/>
                <a:ea typeface="+mn-lt"/>
                <a:cs typeface="+mn-lt"/>
              </a:rPr>
              <a:t>Rapid deployment</a:t>
            </a:r>
            <a:endParaRPr lang="en-US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FFCD6-90A3-988B-724D-1AEA6DD659D0}"/>
              </a:ext>
            </a:extLst>
          </p:cNvPr>
          <p:cNvSpPr txBox="1"/>
          <p:nvPr/>
        </p:nvSpPr>
        <p:spPr>
          <a:xfrm>
            <a:off x="6227303" y="1760231"/>
            <a:ext cx="4732386" cy="2091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ookman Old Style" panose="02050604050505020204" pitchFamily="18" charset="0"/>
                <a:ea typeface="+mn-lt"/>
                <a:cs typeface="+mn-lt"/>
              </a:rPr>
              <a:t>High Costs</a:t>
            </a:r>
            <a:endParaRPr lang="en-US" sz="3000" dirty="0">
              <a:latin typeface="Bookman Old Style" panose="020506040505050202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ookman Old Style" panose="02050604050505020204" pitchFamily="18" charset="0"/>
              </a:rPr>
              <a:t>Wind unpredictability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ookman Old Style" panose="02050604050505020204" pitchFamily="18" charset="0"/>
              </a:rPr>
              <a:t>Commercial viability</a:t>
            </a:r>
            <a:endParaRPr lang="en-US" sz="3000" dirty="0">
              <a:latin typeface="Bookman Old Style" panose="02050604050505020204" pitchFamily="18" charset="0"/>
              <a:ea typeface="+mn-lt"/>
              <a:cs typeface="+mn-lt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D1C6F88-3A65-7712-D40E-5B30E878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749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B51BD7-08B2-1CE5-39FD-B009ABBE8D4E}"/>
              </a:ext>
            </a:extLst>
          </p:cNvPr>
          <p:cNvSpPr txBox="1"/>
          <p:nvPr/>
        </p:nvSpPr>
        <p:spPr>
          <a:xfrm>
            <a:off x="239843" y="309413"/>
            <a:ext cx="317907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600" b="1" dirty="0">
                <a:latin typeface="Bookman Old Style"/>
              </a:rPr>
              <a:t>Conclusion :</a:t>
            </a:r>
            <a:endParaRPr lang="en-US" sz="3600" b="1" dirty="0">
              <a:latin typeface="Bookman Old Style" panose="0205060405050502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971DD4-89E0-F827-6C19-FDC1AC8458BD}"/>
              </a:ext>
            </a:extLst>
          </p:cNvPr>
          <p:cNvCxnSpPr>
            <a:cxnSpLocks/>
          </p:cNvCxnSpPr>
          <p:nvPr/>
        </p:nvCxnSpPr>
        <p:spPr>
          <a:xfrm flipV="1">
            <a:off x="239843" y="1005393"/>
            <a:ext cx="3368782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EE606F-07DC-91BF-74DB-7FA186BA2834}"/>
              </a:ext>
            </a:extLst>
          </p:cNvPr>
          <p:cNvSpPr txBox="1"/>
          <p:nvPr/>
        </p:nvSpPr>
        <p:spPr>
          <a:xfrm>
            <a:off x="239043" y="1840726"/>
            <a:ext cx="1143781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500" dirty="0">
                <a:latin typeface="Bookman Old Style"/>
                <a:ea typeface="+mn-lt"/>
                <a:cs typeface="+mn-lt"/>
              </a:rPr>
              <a:t>Project Loon continues its research and development phase, its future remains promising.</a:t>
            </a:r>
            <a:endParaRPr lang="en-US" dirty="0"/>
          </a:p>
          <a:p>
            <a:pPr marL="457200" indent="-457200">
              <a:buAutoNum type="arabicPeriod"/>
            </a:pPr>
            <a:endParaRPr lang="en-US" sz="2500" dirty="0">
              <a:latin typeface="Bookman Old Styl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500" dirty="0">
                <a:latin typeface="Bookman Old Style"/>
                <a:ea typeface="+mn-lt"/>
                <a:cs typeface="+mn-lt"/>
              </a:rPr>
              <a:t>The technology has proven its potential but faced hurdles that need to be addressed for broader implementation .</a:t>
            </a:r>
          </a:p>
          <a:p>
            <a:pPr marL="457200" indent="-457200">
              <a:buAutoNum type="arabicPeriod"/>
            </a:pPr>
            <a:endParaRPr lang="en-US" sz="2500" dirty="0">
              <a:latin typeface="Bookman Old Style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500" dirty="0">
                <a:latin typeface="Bookman Old Style"/>
                <a:ea typeface="+mn-lt"/>
                <a:cs typeface="+mn-lt"/>
              </a:rPr>
              <a:t>Continued research and experimentation will be essential to fulfill its goal of providing global internet coverage .</a:t>
            </a:r>
            <a:endParaRPr lang="en-US" sz="2500" dirty="0">
              <a:latin typeface="Bookman Old Style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8A5AF-5D27-31C9-DB33-0D67B79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41BA-5EAB-4868-8B9F-2DCA7FC0EE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1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2188</TotalTime>
  <Words>435</Words>
  <Application>Microsoft Office PowerPoint</Application>
  <PresentationFormat>Widescreen</PresentationFormat>
  <Paragraphs>77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Bernard MT Condensed</vt:lpstr>
      <vt:lpstr>Bookman Old Style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Dhaye</dc:creator>
  <cp:lastModifiedBy>Manish Dhaye</cp:lastModifiedBy>
  <cp:revision>10</cp:revision>
  <dcterms:created xsi:type="dcterms:W3CDTF">2024-08-18T03:31:51Z</dcterms:created>
  <dcterms:modified xsi:type="dcterms:W3CDTF">2024-09-03T02:41:36Z</dcterms:modified>
</cp:coreProperties>
</file>